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22"/>
  </p:notesMasterIdLst>
  <p:sldIdLst>
    <p:sldId id="256" r:id="rId2"/>
    <p:sldId id="285" r:id="rId3"/>
    <p:sldId id="262" r:id="rId4"/>
    <p:sldId id="297" r:id="rId5"/>
    <p:sldId id="291" r:id="rId6"/>
    <p:sldId id="284" r:id="rId7"/>
    <p:sldId id="288" r:id="rId8"/>
    <p:sldId id="292" r:id="rId9"/>
    <p:sldId id="289" r:id="rId10"/>
    <p:sldId id="290" r:id="rId11"/>
    <p:sldId id="293" r:id="rId12"/>
    <p:sldId id="296" r:id="rId13"/>
    <p:sldId id="287" r:id="rId14"/>
    <p:sldId id="286" r:id="rId15"/>
    <p:sldId id="298" r:id="rId16"/>
    <p:sldId id="283" r:id="rId17"/>
    <p:sldId id="274" r:id="rId18"/>
    <p:sldId id="261" r:id="rId19"/>
    <p:sldId id="282" r:id="rId20"/>
    <p:sldId id="273" r:id="rId21"/>
  </p:sldIdLst>
  <p:sldSz cx="9144000" cy="6858000" type="screen4x3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E1E4"/>
    <a:srgbClr val="E7E9EB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1" d="100"/>
        <a:sy n="141" d="100"/>
      </p:scale>
      <p:origin x="0" y="43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BE32D5-FBF5-F542-A1F9-DB6FFFC758FA}" type="datetimeFigureOut">
              <a:rPr lang="it-IT" smtClean="0"/>
              <a:t>28/05/2015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47FE69-59BF-3240-BB50-01F51AF607F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94689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47FE69-59BF-3240-BB50-01F51AF607F7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001766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47FE69-59BF-3240-BB50-01F51AF607F7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908830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47FE69-59BF-3240-BB50-01F51AF607F7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90883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32C8-69A7-458B-9684-2BFA64B31948}" type="datetime2">
              <a:rPr lang="en-US" smtClean="0"/>
              <a:t>Thursday, May 28,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838200" y="4721607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magine 8" descr="fimmg_2011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398" y="547203"/>
            <a:ext cx="2889915" cy="1234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057FC-95B6-4D89-AFDA-ABA33EE921E5}" type="datetime2">
              <a:rPr lang="en-US" smtClean="0"/>
              <a:t>Thursday, May 28,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49AC-EB31-477F-92A9-B1988E232878}" type="datetime2">
              <a:rPr lang="en-US" smtClean="0"/>
              <a:t>Thursday, May 28,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6A3A3-94A6-4E5B-AF39-173ACA3E61CC}" type="datetime2">
              <a:rPr lang="en-US" smtClean="0"/>
              <a:t>Thursday, May 28,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‹N›</a:t>
            </a:fld>
            <a:endParaRPr lang="en-US"/>
          </a:p>
        </p:txBody>
      </p:sp>
      <p:pic>
        <p:nvPicPr>
          <p:cNvPr id="7" name="Immagine 6"/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8449" y="6189628"/>
            <a:ext cx="800680" cy="5747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3D019-A32C-4EAD-B8E6-DBDA699692FD}" type="datetime2">
              <a:rPr lang="en-US" smtClean="0"/>
              <a:t>Thursday, May 28,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BA98F-560C-4997-81C4-81D4D9187EAB}" type="datetime2">
              <a:rPr lang="en-US" smtClean="0"/>
              <a:t>Thursday, May 28, 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72B2-CA5C-437D-87D0-8081271A9E4B}" type="datetime2">
              <a:rPr lang="en-US" smtClean="0"/>
              <a:t>Thursday, May 28, 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4847-11EF-4466-A8AD-85CDB7B49118}" type="datetime2">
              <a:rPr lang="en-US" smtClean="0"/>
              <a:t>Thursday, May 28, 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8457A-3AB9-4880-8A0C-9F8524491207}" type="datetime2">
              <a:rPr lang="en-US" smtClean="0"/>
              <a:t>Thursday, May 28, 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6D3-5B7F-4300-ABED-C91F1B2AE209}" type="datetime2">
              <a:rPr lang="en-US" smtClean="0"/>
              <a:t>Thursday, May 28, 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Trascinare l'immagine su un segnaposto o fare clic sull'icona per aggiungerla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C1E59-17DD-41CE-97CA-624A472382D4}" type="datetime2">
              <a:rPr lang="en-US" smtClean="0"/>
              <a:t>Thursday, May 28, 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80CB818-7379-467D-8E76-EF9D9074A26C}" type="datetime2">
              <a:rPr lang="en-US" smtClean="0"/>
              <a:t>Thursday, May 28, 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‹N›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94037" y="2342914"/>
            <a:ext cx="8667727" cy="2146759"/>
          </a:xfrm>
        </p:spPr>
        <p:txBody>
          <a:bodyPr/>
          <a:lstStyle/>
          <a:p>
            <a:pPr algn="ctr"/>
            <a:r>
              <a:rPr lang="it-IT" dirty="0" smtClean="0"/>
              <a:t>Elezioni </a:t>
            </a:r>
            <a:r>
              <a:rPr lang="it-IT" dirty="0" err="1" smtClean="0"/>
              <a:t>enpam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7 giugno 2015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5810425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it-IT" sz="3200" b="1" dirty="0" smtClean="0">
                <a:solidFill>
                  <a:srgbClr val="FF0000"/>
                </a:solidFill>
              </a:rPr>
              <a:t>E chi appartiene a più categorie?</a:t>
            </a:r>
            <a:endParaRPr lang="it-IT" sz="32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64596" y="1781756"/>
            <a:ext cx="8678752" cy="5076243"/>
          </a:xfrm>
        </p:spPr>
        <p:txBody>
          <a:bodyPr>
            <a:normAutofit/>
          </a:bodyPr>
          <a:lstStyle/>
          <a:p>
            <a:endParaRPr lang="it-IT" sz="1100" b="1" dirty="0" smtClean="0"/>
          </a:p>
          <a:p>
            <a:r>
              <a:rPr lang="it-IT" dirty="0"/>
              <a:t>N</a:t>
            </a:r>
            <a:r>
              <a:rPr lang="it-IT" dirty="0" smtClean="0"/>
              <a:t>el </a:t>
            </a:r>
            <a:r>
              <a:rPr lang="it-IT" dirty="0"/>
              <a:t>caso di appartenenza a più categorie si considera solo quella per la quale si contribuisce in misura maggiore oppure, nel caso di pensionati, quella per cui si eroga la pensione di </a:t>
            </a:r>
            <a:r>
              <a:rPr lang="it-IT" dirty="0" smtClean="0"/>
              <a:t>importo </a:t>
            </a:r>
            <a:r>
              <a:rPr lang="it-IT" dirty="0"/>
              <a:t>più </a:t>
            </a:r>
            <a:r>
              <a:rPr lang="it-IT" dirty="0" smtClean="0"/>
              <a:t>elevato, </a:t>
            </a:r>
            <a:r>
              <a:rPr lang="it-IT" u="sng" dirty="0" smtClean="0">
                <a:solidFill>
                  <a:srgbClr val="FF0000"/>
                </a:solidFill>
              </a:rPr>
              <a:t>ovvero ciascun medico è assegnato ad una sola categoria ed avrà comunque una sola scheda.</a:t>
            </a:r>
          </a:p>
          <a:p>
            <a:endParaRPr lang="it-IT" u="sng" dirty="0">
              <a:solidFill>
                <a:srgbClr val="FF0000"/>
              </a:solidFill>
            </a:endParaRPr>
          </a:p>
          <a:p>
            <a:r>
              <a:rPr lang="it-IT" dirty="0"/>
              <a:t>È possibile controllare la propria categoria di </a:t>
            </a:r>
            <a:r>
              <a:rPr lang="it-IT" dirty="0" smtClean="0"/>
              <a:t>appartenenza </a:t>
            </a:r>
            <a:r>
              <a:rPr lang="it-IT" dirty="0"/>
              <a:t>nell'area riservata del sito della Fondazione. </a:t>
            </a: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60854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458634" y="966829"/>
            <a:ext cx="8273322" cy="5216687"/>
          </a:xfrm>
          <a:prstGeom prst="rect">
            <a:avLst/>
          </a:prstGeom>
          <a:solidFill>
            <a:srgbClr val="DFE1E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285" y="1517334"/>
            <a:ext cx="7479275" cy="1116538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8318" y="1140623"/>
            <a:ext cx="943637" cy="934980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458634" y="2834174"/>
            <a:ext cx="8273321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 smtClean="0"/>
              <a:t>Per l’ASSEMBLEA NAZIONALE si vota tracciando una croce sul riquadro della </a:t>
            </a:r>
          </a:p>
          <a:p>
            <a:pPr algn="ctr"/>
            <a:endParaRPr lang="it-IT" sz="1400" dirty="0" smtClean="0"/>
          </a:p>
          <a:p>
            <a:pPr algn="ctr"/>
            <a:r>
              <a:rPr lang="it-IT" sz="3600" b="1" dirty="0" smtClean="0">
                <a:solidFill>
                  <a:srgbClr val="FF0000"/>
                </a:solidFill>
              </a:rPr>
              <a:t>LISTA 1 </a:t>
            </a:r>
          </a:p>
          <a:p>
            <a:pPr algn="ctr"/>
            <a:endParaRPr lang="it-IT" sz="1400" b="1" dirty="0" smtClean="0">
              <a:solidFill>
                <a:srgbClr val="FF0000"/>
              </a:solidFill>
            </a:endParaRPr>
          </a:p>
          <a:p>
            <a:pPr algn="ctr"/>
            <a:r>
              <a:rPr lang="it-IT" sz="2400" dirty="0" smtClean="0"/>
              <a:t>denominata </a:t>
            </a:r>
            <a:r>
              <a:rPr lang="it-IT" sz="2400" b="1" dirty="0" smtClean="0">
                <a:solidFill>
                  <a:srgbClr val="FF0000"/>
                </a:solidFill>
              </a:rPr>
              <a:t>ATTIVIAMO LA MEDICINA GENERALE FIMMG PER L’ENPAM</a:t>
            </a:r>
          </a:p>
          <a:p>
            <a:pPr algn="just"/>
            <a:endParaRPr lang="it-IT" dirty="0" smtClean="0">
              <a:solidFill>
                <a:srgbClr val="FF0000"/>
              </a:solidFill>
            </a:endParaRPr>
          </a:p>
          <a:p>
            <a:pPr algn="ctr"/>
            <a:r>
              <a:rPr lang="it-IT" smtClean="0">
                <a:solidFill>
                  <a:srgbClr val="FF0000"/>
                </a:solidFill>
              </a:rPr>
              <a:t>NB</a:t>
            </a:r>
            <a:r>
              <a:rPr lang="it-IT" dirty="0" smtClean="0">
                <a:solidFill>
                  <a:srgbClr val="FF0000"/>
                </a:solidFill>
              </a:rPr>
              <a:t>: </a:t>
            </a:r>
            <a:r>
              <a:rPr lang="it-IT" u="sng" dirty="0" smtClean="0">
                <a:solidFill>
                  <a:srgbClr val="FF0000"/>
                </a:solidFill>
              </a:rPr>
              <a:t>in questo caso, non è necessario scrivere i nomi dei candidati</a:t>
            </a:r>
            <a:endParaRPr lang="it-IT" sz="2000" u="sng" dirty="0">
              <a:solidFill>
                <a:srgbClr val="FF000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896028" y="360334"/>
            <a:ext cx="725353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FF0000"/>
                </a:solidFill>
              </a:rPr>
              <a:t>COME VOTARE PER L’ASSEMBLEA</a:t>
            </a:r>
            <a:endParaRPr lang="it-IT" sz="3200" b="1" dirty="0">
              <a:solidFill>
                <a:srgbClr val="FF000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64596" y="6334308"/>
            <a:ext cx="4515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Modificato da www.enpam.it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2018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doors dir="ver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ctrTitle"/>
          </p:nvPr>
        </p:nvSpPr>
        <p:spPr>
          <a:xfrm>
            <a:off x="685800" y="3422469"/>
            <a:ext cx="7848600" cy="1076026"/>
          </a:xfrm>
        </p:spPr>
        <p:txBody>
          <a:bodyPr/>
          <a:lstStyle/>
          <a:p>
            <a:pPr algn="ctr"/>
            <a:r>
              <a:rPr lang="it-IT" b="1" smtClean="0"/>
              <a:t>COMITATI CONSULTIVI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251282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doors dir="ver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4 Comitati Consultivi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/>
          <a:srcRect l="1972" r="1972"/>
          <a:stretch>
            <a:fillRect/>
          </a:stretch>
        </p:blipFill>
        <p:spPr>
          <a:xfrm>
            <a:off x="457200" y="2231085"/>
            <a:ext cx="8229600" cy="2809875"/>
          </a:xfrm>
        </p:spPr>
      </p:pic>
      <p:sp>
        <p:nvSpPr>
          <p:cNvPr id="5" name="CasellaDiTesto 4"/>
          <p:cNvSpPr txBox="1"/>
          <p:nvPr/>
        </p:nvSpPr>
        <p:spPr>
          <a:xfrm>
            <a:off x="264596" y="6334308"/>
            <a:ext cx="4515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Modificato da </a:t>
            </a:r>
            <a:r>
              <a:rPr lang="it-IT" dirty="0" err="1" smtClean="0"/>
              <a:t>www.enpam.it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0157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29335"/>
            <a:ext cx="8229600" cy="1294665"/>
          </a:xfrm>
        </p:spPr>
        <p:txBody>
          <a:bodyPr/>
          <a:lstStyle/>
          <a:p>
            <a:r>
              <a:rPr lang="it-IT" b="1" dirty="0" smtClean="0"/>
              <a:t>Chi può votare?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29317" y="1524001"/>
            <a:ext cx="8678751" cy="4953000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u"/>
            </a:pPr>
            <a:r>
              <a:rPr lang="it-IT" sz="2800" dirty="0" smtClean="0"/>
              <a:t>Tutti </a:t>
            </a:r>
            <a:r>
              <a:rPr lang="it-IT" sz="2800" dirty="0"/>
              <a:t>gli iscritti attivi in regola con i </a:t>
            </a:r>
            <a:r>
              <a:rPr lang="it-IT" sz="2800" dirty="0" smtClean="0"/>
              <a:t>versamenti </a:t>
            </a:r>
            <a:r>
              <a:rPr lang="it-IT" sz="2800" dirty="0"/>
              <a:t>contributivi</a:t>
            </a:r>
            <a:r>
              <a:rPr lang="it-IT" sz="2800" dirty="0" smtClean="0"/>
              <a:t>.</a:t>
            </a:r>
          </a:p>
          <a:p>
            <a:pPr>
              <a:buFont typeface="Wingdings" charset="2"/>
              <a:buChar char="u"/>
            </a:pPr>
            <a:endParaRPr lang="it-IT" sz="2800" dirty="0"/>
          </a:p>
          <a:p>
            <a:pPr>
              <a:buFont typeface="Wingdings" charset="2"/>
              <a:buChar char="u"/>
            </a:pPr>
            <a:r>
              <a:rPr lang="it-IT" sz="2800" dirty="0" smtClean="0"/>
              <a:t>Tutti </a:t>
            </a:r>
            <a:r>
              <a:rPr lang="it-IT" sz="2800" dirty="0"/>
              <a:t>coloro che, pur avendo cessato </a:t>
            </a:r>
            <a:r>
              <a:rPr lang="it-IT" sz="2800" dirty="0" smtClean="0"/>
              <a:t>l'attività</a:t>
            </a:r>
            <a:r>
              <a:rPr lang="it-IT" sz="2800" dirty="0"/>
              <a:t>, hanno un'anzianità contributiva di 15 anni presso la gestione di appartenenza</a:t>
            </a:r>
            <a:r>
              <a:rPr lang="it-IT" sz="2800" dirty="0" smtClean="0"/>
              <a:t>.</a:t>
            </a:r>
          </a:p>
          <a:p>
            <a:pPr>
              <a:buFont typeface="Wingdings" charset="2"/>
              <a:buChar char="u"/>
            </a:pPr>
            <a:endParaRPr lang="it-IT" sz="2800" dirty="0"/>
          </a:p>
          <a:p>
            <a:pPr>
              <a:buFont typeface="Wingdings" charset="2"/>
              <a:buChar char="u"/>
            </a:pPr>
            <a:r>
              <a:rPr lang="it-IT" sz="2800" dirty="0" smtClean="0"/>
              <a:t>Titolari </a:t>
            </a:r>
            <a:r>
              <a:rPr lang="it-IT" sz="2800" dirty="0"/>
              <a:t>di pensione ordinaria o d'invalidità delle 4 gestioni</a:t>
            </a:r>
            <a:r>
              <a:rPr lang="it-IT" sz="2800" dirty="0" smtClean="0"/>
              <a:t>.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51741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29335"/>
            <a:ext cx="8229600" cy="1294665"/>
          </a:xfrm>
        </p:spPr>
        <p:txBody>
          <a:bodyPr/>
          <a:lstStyle/>
          <a:p>
            <a:r>
              <a:rPr lang="it-IT" b="1" dirty="0" smtClean="0"/>
              <a:t>E chi contribuisce a più gestioni?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35031" y="1799398"/>
            <a:ext cx="8051769" cy="46776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sz="2800" dirty="0" smtClean="0"/>
              <a:t>Ciascun </a:t>
            </a:r>
            <a:r>
              <a:rPr lang="it-IT" sz="2800" dirty="0"/>
              <a:t>elettore ha diritto di voto per le consulte di tutte le gestioni alle quali contribuisce</a:t>
            </a:r>
            <a:r>
              <a:rPr lang="it-IT" sz="2800" dirty="0" smtClean="0"/>
              <a:t>.</a:t>
            </a:r>
          </a:p>
          <a:p>
            <a:pPr marL="0" indent="0">
              <a:buNone/>
            </a:pPr>
            <a:r>
              <a:rPr lang="it-IT" sz="2800" dirty="0" smtClean="0"/>
              <a:t> </a:t>
            </a:r>
            <a:r>
              <a:rPr lang="it-IT" sz="2800" dirty="0"/>
              <a:t/>
            </a:r>
            <a:br>
              <a:rPr lang="it-IT" sz="2800" dirty="0"/>
            </a:br>
            <a:r>
              <a:rPr lang="it-IT" sz="2800" dirty="0" smtClean="0"/>
              <a:t>È possibile </a:t>
            </a:r>
            <a:r>
              <a:rPr lang="it-IT" sz="2800" dirty="0"/>
              <a:t>controllare la/e consulta/e di </a:t>
            </a:r>
            <a:r>
              <a:rPr lang="it-IT" sz="2800" dirty="0" smtClean="0"/>
              <a:t>appartenenza </a:t>
            </a:r>
            <a:r>
              <a:rPr lang="it-IT" sz="2800" dirty="0"/>
              <a:t>nell'area riservata del sito </a:t>
            </a:r>
            <a:r>
              <a:rPr lang="it-IT" sz="2800" dirty="0" smtClean="0"/>
              <a:t>ENPAM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326778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Comitato Consultivo Medicina Generale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t-IT" sz="2800" dirty="0" smtClean="0"/>
              <a:t>Comprende 24 consultori di cui:</a:t>
            </a:r>
          </a:p>
          <a:p>
            <a:pPr>
              <a:buFont typeface="Wingdings" charset="2"/>
              <a:buChar char="Ø"/>
            </a:pPr>
            <a:r>
              <a:rPr lang="it-IT" sz="2800" dirty="0" smtClean="0"/>
              <a:t>21 regionali ossia eletti in rappresentanza di ogni regione</a:t>
            </a:r>
          </a:p>
          <a:p>
            <a:pPr>
              <a:buFont typeface="Wingdings" charset="2"/>
              <a:buChar char="Ø"/>
            </a:pPr>
            <a:r>
              <a:rPr lang="it-IT" sz="2800" dirty="0" smtClean="0"/>
              <a:t>3 nazionali di cui</a:t>
            </a:r>
          </a:p>
          <a:p>
            <a:pPr>
              <a:buFont typeface="Wingdings" charset="2"/>
              <a:buChar char="u"/>
            </a:pPr>
            <a:r>
              <a:rPr lang="it-IT" sz="2800" dirty="0" smtClean="0"/>
              <a:t>1 per l’assistenza primaria</a:t>
            </a:r>
          </a:p>
          <a:p>
            <a:pPr>
              <a:buFont typeface="Wingdings" charset="2"/>
              <a:buChar char="u"/>
            </a:pPr>
            <a:r>
              <a:rPr lang="it-IT" sz="2800" dirty="0" smtClean="0"/>
              <a:t>1 per la continuità assistenziale, emergenza convenzionata</a:t>
            </a:r>
          </a:p>
          <a:p>
            <a:pPr>
              <a:buFont typeface="Wingdings" charset="2"/>
              <a:buChar char="u"/>
            </a:pPr>
            <a:r>
              <a:rPr lang="it-IT" sz="2800" dirty="0" smtClean="0"/>
              <a:t>1 per la pediatria di libera scelta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98411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warp dir="in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Per la Consulta della </a:t>
            </a:r>
            <a:r>
              <a:rPr lang="it-IT" dirty="0"/>
              <a:t>M</a:t>
            </a:r>
            <a:r>
              <a:rPr lang="it-IT" dirty="0" smtClean="0"/>
              <a:t>edicina </a:t>
            </a:r>
            <a:r>
              <a:rPr lang="it-IT" dirty="0"/>
              <a:t>G</a:t>
            </a:r>
            <a:r>
              <a:rPr lang="it-IT" dirty="0" smtClean="0"/>
              <a:t>enerale</a:t>
            </a:r>
            <a:endParaRPr lang="it-IT" dirty="0"/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>
          <a:xfrm>
            <a:off x="3280992" y="2035470"/>
            <a:ext cx="5229411" cy="2782185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it-IT" sz="3200" b="1" dirty="0" smtClean="0">
                <a:solidFill>
                  <a:schemeClr val="tx2">
                    <a:lumMod val="75000"/>
                  </a:schemeClr>
                </a:solidFill>
              </a:rPr>
              <a:t>Ogni elettore avrà </a:t>
            </a:r>
          </a:p>
          <a:p>
            <a:pPr marL="0" indent="0" algn="ctr">
              <a:buNone/>
            </a:pPr>
            <a:r>
              <a:rPr lang="it-IT" sz="3200" b="1" dirty="0" smtClean="0">
                <a:solidFill>
                  <a:schemeClr val="tx2">
                    <a:lumMod val="75000"/>
                  </a:schemeClr>
                </a:solidFill>
              </a:rPr>
              <a:t>2 schede:</a:t>
            </a:r>
          </a:p>
          <a:p>
            <a:pPr marL="0" indent="0" algn="ctr">
              <a:buNone/>
            </a:pPr>
            <a:r>
              <a:rPr lang="it-IT" sz="3200" b="1" dirty="0" smtClean="0">
                <a:solidFill>
                  <a:schemeClr val="tx2">
                    <a:lumMod val="75000"/>
                  </a:schemeClr>
                </a:solidFill>
              </a:rPr>
              <a:t>1 per il candidato regionale</a:t>
            </a:r>
          </a:p>
          <a:p>
            <a:pPr marL="0" indent="0" algn="ctr">
              <a:buNone/>
            </a:pPr>
            <a:r>
              <a:rPr lang="it-IT" sz="3200" b="1" dirty="0" smtClean="0">
                <a:solidFill>
                  <a:schemeClr val="tx2">
                    <a:lumMod val="75000"/>
                  </a:schemeClr>
                </a:solidFill>
              </a:rPr>
              <a:t>1 per il candidato nazionale</a:t>
            </a:r>
            <a:endParaRPr lang="it-IT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186" y="2035470"/>
            <a:ext cx="2474687" cy="3145789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64596" y="6334308"/>
            <a:ext cx="4515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Modificato da </a:t>
            </a:r>
            <a:r>
              <a:rPr lang="it-IT" dirty="0" err="1" smtClean="0"/>
              <a:t>www.enpam.it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7455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3462"/>
            <a:ext cx="9140758" cy="6534538"/>
          </a:xfrm>
          <a:prstGeom prst="rect">
            <a:avLst/>
          </a:prstGeom>
        </p:spPr>
      </p:pic>
      <p:sp>
        <p:nvSpPr>
          <p:cNvPr id="10" name="Titolo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it-IT" dirty="0" smtClean="0">
                <a:solidFill>
                  <a:schemeClr val="bg1"/>
                </a:solidFill>
              </a:rPr>
              <a:t>Componente Regionale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635314" y="1524000"/>
            <a:ext cx="8096641" cy="4243057"/>
          </a:xfrm>
          <a:prstGeom prst="rect">
            <a:avLst/>
          </a:prstGeom>
          <a:solidFill>
            <a:srgbClr val="DFE1E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/>
          <p:cNvSpPr/>
          <p:nvPr/>
        </p:nvSpPr>
        <p:spPr>
          <a:xfrm>
            <a:off x="968721" y="1855416"/>
            <a:ext cx="7518094" cy="17777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1021322" y="1953015"/>
            <a:ext cx="741289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400" b="1" dirty="0" smtClean="0">
                <a:latin typeface="Abadi MT Condensed Light"/>
                <a:cs typeface="Abadi MT Condensed Light"/>
              </a:rPr>
              <a:t>COMITATO CONSULTIVO</a:t>
            </a:r>
          </a:p>
          <a:p>
            <a:pPr algn="ctr"/>
            <a:r>
              <a:rPr lang="it-IT" b="1" i="1" dirty="0">
                <a:solidFill>
                  <a:srgbClr val="FF0000"/>
                </a:solidFill>
                <a:cs typeface="Abadi MT Condensed Light"/>
              </a:rPr>
              <a:t>NOME DESIGNATO DALLA</a:t>
            </a:r>
          </a:p>
          <a:p>
            <a:r>
              <a:rPr lang="it-IT" b="1" i="1" dirty="0">
                <a:solidFill>
                  <a:srgbClr val="FF0000"/>
                </a:solidFill>
                <a:cs typeface="Abadi MT Condensed Light"/>
              </a:rPr>
              <a:t>	       FIMMG DELLA REGIONE</a:t>
            </a:r>
            <a:r>
              <a:rPr lang="it-IT" b="1" dirty="0">
                <a:solidFill>
                  <a:srgbClr val="FF0000"/>
                </a:solidFill>
                <a:cs typeface="Abadi MT Condensed Light"/>
              </a:rPr>
              <a:t> </a:t>
            </a:r>
            <a:r>
              <a:rPr lang="it-IT" b="1" i="1" dirty="0">
                <a:solidFill>
                  <a:srgbClr val="FF0000"/>
                </a:solidFill>
                <a:cs typeface="Abadi MT Condensed Light"/>
              </a:rPr>
              <a:t>DI APPARTENENZA           </a:t>
            </a:r>
          </a:p>
          <a:p>
            <a:pPr algn="ctr"/>
            <a:r>
              <a:rPr lang="it-IT" sz="3200" dirty="0" smtClean="0">
                <a:latin typeface="Abadi MT Condensed Light"/>
                <a:cs typeface="Abadi MT Condensed Light"/>
              </a:rPr>
              <a:t>-----------------------------------------</a:t>
            </a:r>
            <a:endParaRPr lang="it-IT" sz="1400" dirty="0">
              <a:latin typeface="Abadi MT Condensed Light"/>
              <a:cs typeface="Abadi MT Condensed Light"/>
            </a:endParaRPr>
          </a:p>
          <a:p>
            <a:endParaRPr lang="it-IT" sz="3600" i="1" dirty="0" smtClean="0">
              <a:latin typeface="Abadi MT Condensed Light"/>
              <a:cs typeface="Abadi MT Condensed Light"/>
            </a:endParaRPr>
          </a:p>
          <a:p>
            <a:r>
              <a:rPr lang="it-IT" sz="3600" i="1" dirty="0" smtClean="0">
                <a:latin typeface="Abadi MT Condensed Light"/>
                <a:cs typeface="Abadi MT Condensed Light"/>
              </a:rPr>
              <a:t>Per </a:t>
            </a:r>
            <a:r>
              <a:rPr lang="it-IT" sz="3600" i="1" dirty="0">
                <a:latin typeface="Abadi MT Condensed Light"/>
                <a:cs typeface="Abadi MT Condensed Light"/>
              </a:rPr>
              <a:t>le Consulte si vota </a:t>
            </a:r>
            <a:r>
              <a:rPr lang="it-IT" sz="3600" i="1" dirty="0" smtClean="0">
                <a:latin typeface="Abadi MT Condensed Light"/>
                <a:cs typeface="Abadi MT Condensed Light"/>
              </a:rPr>
              <a:t>scrivendo </a:t>
            </a:r>
            <a:r>
              <a:rPr lang="it-IT" sz="3600" i="1" dirty="0">
                <a:latin typeface="Abadi MT Condensed Light"/>
                <a:cs typeface="Abadi MT Condensed Light"/>
              </a:rPr>
              <a:t>il nome di </a:t>
            </a:r>
            <a:r>
              <a:rPr lang="it-IT" sz="3600" i="1" dirty="0" smtClean="0">
                <a:latin typeface="Abadi MT Condensed Light"/>
                <a:cs typeface="Abadi MT Condensed Light"/>
              </a:rPr>
              <a:t>uno dei </a:t>
            </a:r>
            <a:r>
              <a:rPr lang="it-IT" sz="3600" i="1" dirty="0">
                <a:latin typeface="Abadi MT Condensed Light"/>
                <a:cs typeface="Abadi MT Condensed Light"/>
              </a:rPr>
              <a:t>candidati FIMMG</a:t>
            </a: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503" y="2526684"/>
            <a:ext cx="943637" cy="934980"/>
          </a:xfrm>
          <a:prstGeom prst="rect">
            <a:avLst/>
          </a:prstGeom>
        </p:spPr>
      </p:pic>
      <p:sp>
        <p:nvSpPr>
          <p:cNvPr id="18" name="CasellaDiTesto 17"/>
          <p:cNvSpPr txBox="1"/>
          <p:nvPr/>
        </p:nvSpPr>
        <p:spPr>
          <a:xfrm>
            <a:off x="264596" y="6334308"/>
            <a:ext cx="4515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Modificato da </a:t>
            </a:r>
            <a:r>
              <a:rPr lang="it-IT" dirty="0" err="1" smtClean="0"/>
              <a:t>www.enpam.it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5230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gallery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3462"/>
            <a:ext cx="9140758" cy="6534538"/>
          </a:xfrm>
          <a:prstGeom prst="rect">
            <a:avLst/>
          </a:prstGeom>
        </p:spPr>
      </p:pic>
      <p:sp>
        <p:nvSpPr>
          <p:cNvPr id="10" name="Titolo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it-IT" dirty="0" smtClean="0">
                <a:solidFill>
                  <a:schemeClr val="bg1"/>
                </a:solidFill>
              </a:rPr>
              <a:t>Componente Nazionale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635314" y="1524000"/>
            <a:ext cx="8096641" cy="4541822"/>
          </a:xfrm>
          <a:prstGeom prst="rect">
            <a:avLst/>
          </a:prstGeom>
          <a:solidFill>
            <a:srgbClr val="DFE1E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/>
          <p:cNvSpPr/>
          <p:nvPr/>
        </p:nvSpPr>
        <p:spPr>
          <a:xfrm>
            <a:off x="1026034" y="1636311"/>
            <a:ext cx="7315200" cy="205891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635314" y="1655463"/>
            <a:ext cx="797459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 smtClean="0">
                <a:latin typeface="Abadi MT Condensed Light"/>
                <a:cs typeface="Abadi MT Condensed Light"/>
              </a:rPr>
              <a:t>COMITATO CONSULTIVO</a:t>
            </a:r>
          </a:p>
          <a:p>
            <a:pPr algn="ctr"/>
            <a:endParaRPr lang="it-IT" b="1" dirty="0">
              <a:latin typeface="Abadi MT Condensed Light"/>
              <a:cs typeface="Abadi MT Condensed Light"/>
            </a:endParaRPr>
          </a:p>
          <a:p>
            <a:pPr algn="ctr"/>
            <a:r>
              <a:rPr lang="it-IT" sz="2400" b="1" i="1" dirty="0" smtClean="0">
                <a:solidFill>
                  <a:srgbClr val="FF0000"/>
                </a:solidFill>
                <a:cs typeface="Abadi MT Condensed Light"/>
              </a:rPr>
              <a:t>NOME DESIGNATO DA FIMMG NAZIONALE*</a:t>
            </a:r>
          </a:p>
          <a:p>
            <a:pPr algn="ctr"/>
            <a:r>
              <a:rPr lang="it-IT" sz="1000" b="1" i="1" dirty="0" smtClean="0">
                <a:solidFill>
                  <a:srgbClr val="FF0000"/>
                </a:solidFill>
                <a:cs typeface="Abadi MT Condensed Light"/>
              </a:rPr>
              <a:t/>
            </a:r>
            <a:br>
              <a:rPr lang="it-IT" sz="1000" b="1" i="1" dirty="0" smtClean="0">
                <a:solidFill>
                  <a:srgbClr val="FF0000"/>
                </a:solidFill>
                <a:cs typeface="Abadi MT Condensed Light"/>
              </a:rPr>
            </a:br>
            <a:r>
              <a:rPr lang="it-IT" sz="1000" b="1" i="1" dirty="0" smtClean="0">
                <a:solidFill>
                  <a:srgbClr val="FF0000"/>
                </a:solidFill>
                <a:cs typeface="Abadi MT Condensed Light"/>
              </a:rPr>
              <a:t>           </a:t>
            </a:r>
            <a:r>
              <a:rPr lang="it-IT" sz="3200" dirty="0" smtClean="0">
                <a:latin typeface="Abadi MT Condensed Light"/>
                <a:cs typeface="Abadi MT Condensed Light"/>
              </a:rPr>
              <a:t>-----------------------------------------</a:t>
            </a:r>
            <a:endParaRPr lang="it-IT" sz="1400" dirty="0">
              <a:latin typeface="Abadi MT Condensed Light"/>
              <a:cs typeface="Abadi MT Condensed Light"/>
            </a:endParaRPr>
          </a:p>
          <a:p>
            <a:endParaRPr lang="it-IT" sz="3600" i="1" dirty="0" smtClean="0">
              <a:latin typeface="Abadi MT Condensed Light"/>
              <a:cs typeface="Abadi MT Condensed Light"/>
            </a:endParaRPr>
          </a:p>
          <a:p>
            <a:pPr marL="361950"/>
            <a:r>
              <a:rPr lang="it-IT" sz="3600" i="1" dirty="0" smtClean="0">
                <a:latin typeface="Abadi MT Condensed Light"/>
                <a:cs typeface="Abadi MT Condensed Light"/>
              </a:rPr>
              <a:t>Per le Consulte si vota scrivendo il nome di uno dei candidati FIMMG</a:t>
            </a:r>
          </a:p>
          <a:p>
            <a:pPr marL="361950"/>
            <a:endParaRPr lang="it-IT" sz="2400" i="1" dirty="0" smtClean="0">
              <a:solidFill>
                <a:srgbClr val="FF0000"/>
              </a:solidFill>
              <a:latin typeface="Abadi MT Condensed Light"/>
              <a:cs typeface="Abadi MT Condensed Light"/>
            </a:endParaRPr>
          </a:p>
          <a:p>
            <a:pPr marL="361950"/>
            <a:r>
              <a:rPr lang="it-IT" sz="2400" i="1" dirty="0" smtClean="0">
                <a:solidFill>
                  <a:srgbClr val="FF0000"/>
                </a:solidFill>
                <a:latin typeface="Abadi MT Condensed Light"/>
                <a:cs typeface="Abadi MT Condensed Light"/>
              </a:rPr>
              <a:t>* </a:t>
            </a:r>
            <a:r>
              <a:rPr lang="it-IT" sz="2400" b="1" dirty="0" smtClean="0">
                <a:solidFill>
                  <a:srgbClr val="FF0000"/>
                </a:solidFill>
                <a:latin typeface="Abadi MT Condensed Light"/>
                <a:cs typeface="Abadi MT Condensed Light"/>
              </a:rPr>
              <a:t>Franco Pagano </a:t>
            </a:r>
            <a:r>
              <a:rPr lang="it-IT" sz="2400" dirty="0" smtClean="0">
                <a:solidFill>
                  <a:srgbClr val="FF0000"/>
                </a:solidFill>
                <a:latin typeface="Abadi MT Condensed Light"/>
                <a:cs typeface="Abadi MT Condensed Light"/>
              </a:rPr>
              <a:t>o</a:t>
            </a:r>
            <a:r>
              <a:rPr lang="it-IT" sz="2400" i="1" dirty="0" smtClean="0">
                <a:solidFill>
                  <a:srgbClr val="FF0000"/>
                </a:solidFill>
                <a:latin typeface="Abadi MT Condensed Light"/>
                <a:cs typeface="Abadi MT Condensed Light"/>
              </a:rPr>
              <a:t> </a:t>
            </a:r>
            <a:r>
              <a:rPr lang="it-IT" sz="2400" b="1" dirty="0" smtClean="0">
                <a:solidFill>
                  <a:srgbClr val="FF0000"/>
                </a:solidFill>
                <a:latin typeface="Abadi MT Condensed Light"/>
                <a:cs typeface="Abadi MT Condensed Light"/>
              </a:rPr>
              <a:t>Stefano Leonardi</a:t>
            </a:r>
            <a:endParaRPr lang="it-IT" sz="3200" b="1" dirty="0">
              <a:solidFill>
                <a:srgbClr val="FF0000"/>
              </a:solidFill>
              <a:latin typeface="Abadi MT Condensed Light"/>
              <a:cs typeface="Abadi MT Condensed Light"/>
            </a:endParaRP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9939" y="2663480"/>
            <a:ext cx="1041295" cy="1031742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264596" y="6334308"/>
            <a:ext cx="4515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Modificato da </a:t>
            </a:r>
            <a:r>
              <a:rPr lang="it-IT" dirty="0" err="1" smtClean="0"/>
              <a:t>www.enpam.it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76966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</a:rPr>
              <a:t>QUANDO E DOVE?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t-IT" sz="3600" dirty="0" smtClean="0"/>
              <a:t>Si vota </a:t>
            </a:r>
          </a:p>
          <a:p>
            <a:r>
              <a:rPr lang="it-IT" sz="3600" dirty="0" smtClean="0"/>
              <a:t>Domenica 7 giugno</a:t>
            </a:r>
          </a:p>
          <a:p>
            <a:r>
              <a:rPr lang="it-IT" sz="3600" dirty="0" smtClean="0"/>
              <a:t>Dalle ore 8 alle ore 21,30</a:t>
            </a:r>
          </a:p>
          <a:p>
            <a:r>
              <a:rPr lang="it-IT" sz="3600" dirty="0" smtClean="0"/>
              <a:t>Presso la sede degli Ordini Provinciali</a:t>
            </a:r>
          </a:p>
          <a:p>
            <a:pPr marL="0" indent="0">
              <a:buNone/>
            </a:pPr>
            <a:endParaRPr lang="it-IT" sz="3600" dirty="0"/>
          </a:p>
        </p:txBody>
      </p:sp>
    </p:spTree>
    <p:extLst>
      <p:ext uri="{BB962C8B-B14F-4D97-AF65-F5344CB8AC3E}">
        <p14:creationId xmlns:p14="http://schemas.microsoft.com/office/powerpoint/2010/main" val="89069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doors dir="ver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ctrTitle"/>
          </p:nvPr>
        </p:nvSpPr>
        <p:spPr>
          <a:xfrm>
            <a:off x="659674" y="2573382"/>
            <a:ext cx="7848600" cy="1927225"/>
          </a:xfrm>
        </p:spPr>
        <p:txBody>
          <a:bodyPr/>
          <a:lstStyle/>
          <a:p>
            <a:pPr algn="ctr"/>
            <a:r>
              <a:rPr lang="it-IT" dirty="0" smtClean="0"/>
              <a:t>Grazie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63924346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PER COSA SI VOTA?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it-IT" sz="3200" dirty="0">
                <a:solidFill>
                  <a:prstClr val="black"/>
                </a:solidFill>
                <a:latin typeface="Verdana"/>
              </a:rPr>
              <a:t>P</a:t>
            </a:r>
            <a:r>
              <a:rPr lang="it-IT" sz="3200" dirty="0" smtClean="0">
                <a:solidFill>
                  <a:prstClr val="black"/>
                </a:solidFill>
                <a:latin typeface="Verdana"/>
              </a:rPr>
              <a:t>er </a:t>
            </a:r>
            <a:r>
              <a:rPr lang="it-IT" sz="3200" dirty="0">
                <a:solidFill>
                  <a:prstClr val="black"/>
                </a:solidFill>
                <a:latin typeface="Verdana"/>
              </a:rPr>
              <a:t>eleggere </a:t>
            </a:r>
            <a:r>
              <a:rPr lang="it-IT" sz="3200" dirty="0" smtClean="0">
                <a:solidFill>
                  <a:prstClr val="black"/>
                </a:solidFill>
                <a:latin typeface="Verdana"/>
              </a:rPr>
              <a:t>:</a:t>
            </a:r>
          </a:p>
          <a:p>
            <a:r>
              <a:rPr lang="it-IT" sz="3200" dirty="0" smtClean="0">
                <a:solidFill>
                  <a:srgbClr val="FF0000"/>
                </a:solidFill>
                <a:latin typeface="Verdana"/>
              </a:rPr>
              <a:t>l’ASSEMBLEA NAZIONALE </a:t>
            </a:r>
            <a:r>
              <a:rPr lang="it-IT" sz="3200" dirty="0" smtClean="0">
                <a:latin typeface="Verdana"/>
              </a:rPr>
              <a:t>(per la </a:t>
            </a:r>
            <a:r>
              <a:rPr lang="it-IT" sz="3200" dirty="0">
                <a:latin typeface="Verdana"/>
              </a:rPr>
              <a:t>prima volta dopo il cambio di </a:t>
            </a:r>
            <a:r>
              <a:rPr lang="it-IT" sz="3200" dirty="0" smtClean="0">
                <a:latin typeface="Verdana"/>
              </a:rPr>
              <a:t>Statuto</a:t>
            </a:r>
            <a:r>
              <a:rPr lang="it-IT" sz="3200" dirty="0" smtClean="0">
                <a:solidFill>
                  <a:prstClr val="black"/>
                </a:solidFill>
                <a:latin typeface="Verdana"/>
              </a:rPr>
              <a:t>)</a:t>
            </a:r>
          </a:p>
          <a:p>
            <a:pPr algn="just"/>
            <a:endParaRPr lang="it-IT" sz="3200" dirty="0">
              <a:solidFill>
                <a:prstClr val="black"/>
              </a:solidFill>
              <a:latin typeface="Verdana"/>
            </a:endParaRPr>
          </a:p>
          <a:p>
            <a:pPr algn="just"/>
            <a:r>
              <a:rPr lang="it-IT" sz="3200" dirty="0" smtClean="0">
                <a:solidFill>
                  <a:srgbClr val="FF0000"/>
                </a:solidFill>
                <a:latin typeface="Verdana"/>
              </a:rPr>
              <a:t>4 COMITATI CONSULTIVI </a:t>
            </a:r>
            <a:r>
              <a:rPr lang="it-IT" sz="3200" dirty="0" smtClean="0">
                <a:solidFill>
                  <a:srgbClr val="0D0D0D"/>
                </a:solidFill>
                <a:latin typeface="Verdana"/>
              </a:rPr>
              <a:t>tra cui </a:t>
            </a:r>
          </a:p>
          <a:p>
            <a:pPr marL="0" indent="0" algn="just">
              <a:buNone/>
            </a:pPr>
            <a:r>
              <a:rPr lang="it-IT" sz="3200" u="sng" dirty="0" smtClean="0">
                <a:solidFill>
                  <a:srgbClr val="FF0000"/>
                </a:solidFill>
                <a:latin typeface="Verdana"/>
              </a:rPr>
              <a:t>Il Comitato </a:t>
            </a:r>
            <a:r>
              <a:rPr lang="it-IT" sz="3200" u="sng" dirty="0">
                <a:solidFill>
                  <a:srgbClr val="FF0000"/>
                </a:solidFill>
                <a:latin typeface="Verdana"/>
              </a:rPr>
              <a:t>C</a:t>
            </a:r>
            <a:r>
              <a:rPr lang="it-IT" sz="3200" u="sng" dirty="0" smtClean="0">
                <a:solidFill>
                  <a:srgbClr val="FF0000"/>
                </a:solidFill>
                <a:latin typeface="Verdana"/>
              </a:rPr>
              <a:t>onsultivo della Medicina Generale</a:t>
            </a:r>
          </a:p>
        </p:txBody>
      </p:sp>
    </p:spTree>
    <p:extLst>
      <p:ext uri="{BB962C8B-B14F-4D97-AF65-F5344CB8AC3E}">
        <p14:creationId xmlns:p14="http://schemas.microsoft.com/office/powerpoint/2010/main" val="64537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isContent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nfo-2-urn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0464"/>
            <a:ext cx="9134948" cy="6487536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9068" y="6103840"/>
            <a:ext cx="7469658" cy="624301"/>
          </a:xfrm>
        </p:spPr>
        <p:txBody>
          <a:bodyPr>
            <a:normAutofit/>
          </a:bodyPr>
          <a:lstStyle/>
          <a:p>
            <a:r>
              <a:rPr lang="it-IT" sz="1600" dirty="0" smtClean="0"/>
              <a:t>Tratto da </a:t>
            </a:r>
            <a:r>
              <a:rPr lang="it-IT" sz="1600" dirty="0" err="1" smtClean="0"/>
              <a:t>www.enpam.it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830305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doors dir="ver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ctrTitle"/>
          </p:nvPr>
        </p:nvSpPr>
        <p:spPr>
          <a:xfrm>
            <a:off x="685800" y="2495006"/>
            <a:ext cx="7848600" cy="1927225"/>
          </a:xfrm>
        </p:spPr>
        <p:txBody>
          <a:bodyPr/>
          <a:lstStyle/>
          <a:p>
            <a:pPr algn="ctr"/>
            <a:r>
              <a:rPr lang="it-IT" b="1" dirty="0" smtClean="0"/>
              <a:t>assemblea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1297013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doors dir="ver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451778" y="533399"/>
            <a:ext cx="2498184" cy="6223164"/>
          </a:xfrm>
        </p:spPr>
        <p:txBody>
          <a:bodyPr>
            <a:normAutofit fontScale="90000"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</a:rPr>
              <a:t>I 26 </a:t>
            </a:r>
            <a:r>
              <a:rPr lang="it-IT" sz="2400" b="1" dirty="0">
                <a:solidFill>
                  <a:srgbClr val="FF0000"/>
                </a:solidFill>
              </a:rPr>
              <a:t>membri di Medicina Generale ossia </a:t>
            </a:r>
            <a:r>
              <a:rPr lang="it-IT" sz="2400" b="1" dirty="0" smtClean="0">
                <a:solidFill>
                  <a:srgbClr val="FF0000"/>
                </a:solidFill>
              </a:rPr>
              <a:t/>
            </a:r>
            <a:br>
              <a:rPr lang="it-IT" sz="2400" b="1" dirty="0" smtClean="0">
                <a:solidFill>
                  <a:srgbClr val="FF0000"/>
                </a:solidFill>
              </a:rPr>
            </a:br>
            <a:r>
              <a:rPr lang="it-IT" sz="2400" b="1" dirty="0" smtClean="0">
                <a:solidFill>
                  <a:srgbClr val="FF0000"/>
                </a:solidFill>
              </a:rPr>
              <a:t>medici </a:t>
            </a:r>
            <a:r>
              <a:rPr lang="it-IT" sz="2400" b="1" dirty="0">
                <a:solidFill>
                  <a:srgbClr val="FF0000"/>
                </a:solidFill>
              </a:rPr>
              <a:t>di famiglia, continuità assistenziale, emergenza </a:t>
            </a:r>
            <a:r>
              <a:rPr lang="it-IT" sz="2400" b="1" dirty="0" smtClean="0">
                <a:solidFill>
                  <a:srgbClr val="FF0000"/>
                </a:solidFill>
              </a:rPr>
              <a:t>sanitaria </a:t>
            </a:r>
            <a:br>
              <a:rPr lang="it-IT" sz="2400" b="1" dirty="0" smtClean="0">
                <a:solidFill>
                  <a:srgbClr val="FF0000"/>
                </a:solidFill>
              </a:rPr>
            </a:br>
            <a:r>
              <a:rPr lang="it-IT" sz="2400" dirty="0" smtClean="0"/>
              <a:t>fanno parte del 50% dei componenti dell’assemblea eletti  in rappresentanza delle categorie.</a:t>
            </a:r>
            <a:br>
              <a:rPr lang="it-IT" sz="2400" dirty="0" smtClean="0"/>
            </a:br>
            <a:r>
              <a:rPr lang="it-IT" sz="2400" dirty="0" smtClean="0"/>
              <a:t/>
            </a:r>
            <a:br>
              <a:rPr lang="it-IT" sz="2400" dirty="0" smtClean="0"/>
            </a:br>
            <a:r>
              <a:rPr lang="it-IT" sz="2400" dirty="0" smtClean="0"/>
              <a:t>Il restante 50% è di derivazione </a:t>
            </a:r>
            <a:r>
              <a:rPr lang="it-IT" sz="2400" dirty="0" err="1" smtClean="0"/>
              <a:t>ordinistica</a:t>
            </a:r>
            <a:endParaRPr lang="it-IT" sz="2400" dirty="0"/>
          </a:p>
        </p:txBody>
      </p:sp>
      <p:pic>
        <p:nvPicPr>
          <p:cNvPr id="6" name="Immagine 5" descr="Info-1-Ass.Naz_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94" y="383695"/>
            <a:ext cx="6066616" cy="5912917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264596" y="6334308"/>
            <a:ext cx="4515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Tratto da </a:t>
            </a:r>
            <a:r>
              <a:rPr lang="it-IT" dirty="0" err="1" smtClean="0"/>
              <a:t>www.enpam.it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504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C</a:t>
            </a:r>
            <a:r>
              <a:rPr lang="it-IT" b="1" dirty="0" smtClean="0">
                <a:solidFill>
                  <a:srgbClr val="FF0000"/>
                </a:solidFill>
              </a:rPr>
              <a:t>hi può votare per l’Assemblea?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99626" y="1834680"/>
            <a:ext cx="7302853" cy="4642320"/>
          </a:xfrm>
        </p:spPr>
        <p:txBody>
          <a:bodyPr>
            <a:norm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it-IT" sz="3600" dirty="0" smtClean="0"/>
              <a:t>Tutti </a:t>
            </a:r>
            <a:r>
              <a:rPr lang="it-IT" sz="3600" dirty="0"/>
              <a:t>gli iscritti </a:t>
            </a:r>
            <a:r>
              <a:rPr lang="it-IT" sz="3600" dirty="0" smtClean="0"/>
              <a:t>ENPAM ovvero:</a:t>
            </a:r>
          </a:p>
          <a:p>
            <a:pPr>
              <a:spcAft>
                <a:spcPts val="600"/>
              </a:spcAft>
            </a:pPr>
            <a:r>
              <a:rPr lang="it-IT" sz="3600" dirty="0"/>
              <a:t>A</a:t>
            </a:r>
            <a:r>
              <a:rPr lang="it-IT" sz="3600" dirty="0" smtClean="0"/>
              <a:t>ttivi </a:t>
            </a:r>
          </a:p>
          <a:p>
            <a:pPr>
              <a:spcAft>
                <a:spcPts val="600"/>
              </a:spcAft>
            </a:pPr>
            <a:r>
              <a:rPr lang="it-IT" sz="3600" dirty="0"/>
              <a:t>T</a:t>
            </a:r>
            <a:r>
              <a:rPr lang="it-IT" sz="3600" dirty="0" smtClean="0"/>
              <a:t>itolari </a:t>
            </a:r>
            <a:r>
              <a:rPr lang="it-IT" sz="3600" dirty="0"/>
              <a:t>di </a:t>
            </a:r>
            <a:r>
              <a:rPr lang="it-IT" sz="3600" dirty="0" smtClean="0"/>
              <a:t>pensione </a:t>
            </a:r>
            <a:r>
              <a:rPr lang="it-IT" sz="3600" dirty="0"/>
              <a:t>ordinaria </a:t>
            </a:r>
            <a:endParaRPr lang="it-IT" sz="3600" dirty="0" smtClean="0"/>
          </a:p>
          <a:p>
            <a:pPr>
              <a:spcAft>
                <a:spcPts val="600"/>
              </a:spcAft>
            </a:pPr>
            <a:r>
              <a:rPr lang="it-IT" sz="3600" dirty="0" smtClean="0"/>
              <a:t>Titolari di pensione di invalidità</a:t>
            </a:r>
            <a:endParaRPr lang="it-IT" sz="3600" dirty="0"/>
          </a:p>
        </p:txBody>
      </p:sp>
    </p:spTree>
    <p:extLst>
      <p:ext uri="{BB962C8B-B14F-4D97-AF65-F5344CB8AC3E}">
        <p14:creationId xmlns:p14="http://schemas.microsoft.com/office/powerpoint/2010/main" val="83231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b="1" dirty="0" smtClean="0"/>
              <a:t>Assemblea </a:t>
            </a:r>
            <a:endParaRPr lang="it-IT" b="1" dirty="0"/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>
          <a:xfrm>
            <a:off x="299877" y="5207380"/>
            <a:ext cx="8386924" cy="12669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sz="3200" b="1" dirty="0" smtClean="0">
                <a:solidFill>
                  <a:schemeClr val="tx2">
                    <a:lumMod val="75000"/>
                  </a:schemeClr>
                </a:solidFill>
              </a:rPr>
              <a:t>Ogni elettore avrà 1 scheda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323" y="1762821"/>
            <a:ext cx="5307385" cy="3109377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264596" y="6334308"/>
            <a:ext cx="4515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Modificato da </a:t>
            </a:r>
            <a:r>
              <a:rPr lang="it-IT" dirty="0" err="1" smtClean="0"/>
              <a:t>www.enpam.it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39551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99900"/>
            <a:ext cx="8229600" cy="1224100"/>
          </a:xfrm>
        </p:spPr>
        <p:txBody>
          <a:bodyPr>
            <a:noAutofit/>
          </a:bodyPr>
          <a:lstStyle/>
          <a:p>
            <a:pPr algn="ctr"/>
            <a:r>
              <a:rPr lang="it-IT" sz="3200" b="1" dirty="0" smtClean="0">
                <a:solidFill>
                  <a:srgbClr val="FF0000"/>
                </a:solidFill>
              </a:rPr>
              <a:t>Quante schede riceverà ciascun votante per l’Assemblea Nazionale?</a:t>
            </a:r>
            <a:endParaRPr lang="it-IT" sz="32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64596" y="1693551"/>
            <a:ext cx="8678752" cy="51644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3000" b="1" dirty="0" smtClean="0"/>
              <a:t>Per </a:t>
            </a:r>
            <a:r>
              <a:rPr lang="it-IT" sz="3000" b="1" dirty="0"/>
              <a:t>l'Assemblea Nazionale, </a:t>
            </a:r>
            <a:r>
              <a:rPr lang="it-IT" sz="3000" b="1" dirty="0">
                <a:solidFill>
                  <a:srgbClr val="FF0000"/>
                </a:solidFill>
              </a:rPr>
              <a:t>ogni votante riceve una sola scheda </a:t>
            </a:r>
            <a:r>
              <a:rPr lang="it-IT" sz="3000" b="1" dirty="0"/>
              <a:t>in base alla propria categoria </a:t>
            </a:r>
            <a:r>
              <a:rPr lang="it-IT" sz="3000" b="1" dirty="0" smtClean="0"/>
              <a:t>professionale.</a:t>
            </a:r>
          </a:p>
          <a:p>
            <a:endParaRPr lang="it-IT" sz="1200" b="1" dirty="0" smtClean="0"/>
          </a:p>
          <a:p>
            <a:pPr marL="0" indent="0">
              <a:buNone/>
            </a:pPr>
            <a:r>
              <a:rPr lang="it-IT" sz="2600" dirty="0"/>
              <a:t>La categoria dei Medici di medicina generale comprende</a:t>
            </a:r>
            <a:r>
              <a:rPr lang="it-IT" sz="2600" dirty="0">
                <a:solidFill>
                  <a:srgbClr val="FF0000"/>
                </a:solidFill>
              </a:rPr>
              <a:t>: </a:t>
            </a:r>
            <a:endParaRPr lang="it-IT" sz="2600" dirty="0" smtClean="0">
              <a:solidFill>
                <a:srgbClr val="FF0000"/>
              </a:solidFill>
            </a:endParaRPr>
          </a:p>
          <a:p>
            <a:r>
              <a:rPr lang="it-IT" sz="2600" dirty="0" smtClean="0">
                <a:solidFill>
                  <a:srgbClr val="000000"/>
                </a:solidFill>
              </a:rPr>
              <a:t>assistenza primaria </a:t>
            </a:r>
          </a:p>
          <a:p>
            <a:r>
              <a:rPr lang="it-IT" sz="2600" dirty="0" smtClean="0">
                <a:solidFill>
                  <a:srgbClr val="000000"/>
                </a:solidFill>
              </a:rPr>
              <a:t>continuità </a:t>
            </a:r>
            <a:r>
              <a:rPr lang="it-IT" sz="2600" dirty="0">
                <a:solidFill>
                  <a:srgbClr val="000000"/>
                </a:solidFill>
              </a:rPr>
              <a:t>assistenziale </a:t>
            </a:r>
            <a:endParaRPr lang="it-IT" sz="2600" dirty="0" smtClean="0">
              <a:solidFill>
                <a:srgbClr val="000000"/>
              </a:solidFill>
            </a:endParaRPr>
          </a:p>
          <a:p>
            <a:r>
              <a:rPr lang="it-IT" sz="2600" dirty="0" smtClean="0">
                <a:solidFill>
                  <a:srgbClr val="000000"/>
                </a:solidFill>
              </a:rPr>
              <a:t>emergenza territoriale</a:t>
            </a:r>
          </a:p>
          <a:p>
            <a:r>
              <a:rPr lang="it-IT" sz="2600" dirty="0" smtClean="0">
                <a:solidFill>
                  <a:srgbClr val="000000"/>
                </a:solidFill>
              </a:rPr>
              <a:t>ex </a:t>
            </a:r>
            <a:r>
              <a:rPr lang="it-IT" sz="2600" dirty="0">
                <a:solidFill>
                  <a:srgbClr val="000000"/>
                </a:solidFill>
              </a:rPr>
              <a:t>convenzionati per continuità ed emergenza, transitati alla </a:t>
            </a:r>
            <a:r>
              <a:rPr lang="it-IT" sz="2600" dirty="0" smtClean="0">
                <a:solidFill>
                  <a:srgbClr val="000000"/>
                </a:solidFill>
              </a:rPr>
              <a:t>dipendenza</a:t>
            </a:r>
            <a:endParaRPr lang="it-IT" sz="2600" b="1" dirty="0" smtClean="0"/>
          </a:p>
          <a:p>
            <a:endParaRPr lang="it-IT" sz="1100" b="1" dirty="0" smtClean="0"/>
          </a:p>
        </p:txBody>
      </p:sp>
    </p:spTree>
    <p:extLst>
      <p:ext uri="{BB962C8B-B14F-4D97-AF65-F5344CB8AC3E}">
        <p14:creationId xmlns:p14="http://schemas.microsoft.com/office/powerpoint/2010/main" val="113232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a2c4b62a533eba01271db5c1b4ffa15faca1e8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iarezza">
  <a:themeElements>
    <a:clrScheme name="Cielo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Chiarezza.thmx</Template>
  <TotalTime>1625</TotalTime>
  <Words>442</Words>
  <Application>Microsoft Office PowerPoint</Application>
  <PresentationFormat>Presentazione su schermo (4:3)</PresentationFormat>
  <Paragraphs>93</Paragraphs>
  <Slides>20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6" baseType="lpstr">
      <vt:lpstr>Abadi MT Condensed Light</vt:lpstr>
      <vt:lpstr>Arial</vt:lpstr>
      <vt:lpstr>Calibri</vt:lpstr>
      <vt:lpstr>Verdana</vt:lpstr>
      <vt:lpstr>Wingdings</vt:lpstr>
      <vt:lpstr>Chiarezza</vt:lpstr>
      <vt:lpstr>Elezioni enpam 7 giugno 2015</vt:lpstr>
      <vt:lpstr>QUANDO E DOVE?</vt:lpstr>
      <vt:lpstr>PER COSA SI VOTA?</vt:lpstr>
      <vt:lpstr>Tratto da www.enpam.it</vt:lpstr>
      <vt:lpstr>assemblea</vt:lpstr>
      <vt:lpstr>I 26 membri di Medicina Generale ossia  medici di famiglia, continuità assistenziale, emergenza sanitaria  fanno parte del 50% dei componenti dell’assemblea eletti  in rappresentanza delle categorie.  Il restante 50% è di derivazione ordinistica</vt:lpstr>
      <vt:lpstr>Chi può votare per l’Assemblea?</vt:lpstr>
      <vt:lpstr>Assemblea </vt:lpstr>
      <vt:lpstr>Quante schede riceverà ciascun votante per l’Assemblea Nazionale?</vt:lpstr>
      <vt:lpstr>E chi appartiene a più categorie?</vt:lpstr>
      <vt:lpstr>Presentazione standard di PowerPoint</vt:lpstr>
      <vt:lpstr>COMITATI CONSULTIVI</vt:lpstr>
      <vt:lpstr>4 Comitati Consultivi</vt:lpstr>
      <vt:lpstr>Chi può votare?</vt:lpstr>
      <vt:lpstr>E chi contribuisce a più gestioni?</vt:lpstr>
      <vt:lpstr>Comitato Consultivo Medicina Generale</vt:lpstr>
      <vt:lpstr>Per la Consulta della Medicina Generale</vt:lpstr>
      <vt:lpstr>Componente Regionale</vt:lpstr>
      <vt:lpstr>Componente Nazionale</vt:lpstr>
      <vt:lpstr>Grazie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Elezioni enpam</dc:title>
  <dc:creator>Tommasa Maio</dc:creator>
  <cp:lastModifiedBy>Mina Le Rose</cp:lastModifiedBy>
  <cp:revision>44</cp:revision>
  <dcterms:created xsi:type="dcterms:W3CDTF">2015-05-24T04:44:58Z</dcterms:created>
  <dcterms:modified xsi:type="dcterms:W3CDTF">2015-05-28T14:26:28Z</dcterms:modified>
</cp:coreProperties>
</file>